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0" r:id="rId3"/>
    <p:sldId id="258" r:id="rId4"/>
    <p:sldId id="261" r:id="rId5"/>
    <p:sldId id="275" r:id="rId6"/>
    <p:sldId id="276" r:id="rId7"/>
    <p:sldId id="277" r:id="rId8"/>
    <p:sldId id="278" r:id="rId9"/>
    <p:sldId id="273" r:id="rId10"/>
    <p:sldId id="27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206" autoAdjust="0"/>
    <p:restoredTop sz="94643"/>
  </p:normalViewPr>
  <p:slideViewPr>
    <p:cSldViewPr snapToGrid="0">
      <p:cViewPr>
        <p:scale>
          <a:sx n="81" d="100"/>
          <a:sy n="81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97A536-88CA-2046-A0E5-9FFEA561D651}" type="doc">
      <dgm:prSet loTypeId="urn:microsoft.com/office/officeart/2009/layout/CircleArrow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1AB9B9A1-1388-8546-AC06-D4D858D7806A}">
      <dgm:prSet phldrT="[Текст]"/>
      <dgm:spPr/>
      <dgm:t>
        <a:bodyPr/>
        <a:lstStyle/>
        <a:p>
          <a:r>
            <a:rPr lang="ru-RU" b="1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Инфо</a:t>
          </a:r>
          <a:endParaRPr lang="ru-RU" b="1" dirty="0"/>
        </a:p>
      </dgm:t>
    </dgm:pt>
    <dgm:pt modelId="{B4F1A7D3-0951-A840-B7C0-5669D99F4A63}" type="parTrans" cxnId="{137A9540-3215-2649-96A6-CF37EE1FC00C}">
      <dgm:prSet/>
      <dgm:spPr/>
      <dgm:t>
        <a:bodyPr/>
        <a:lstStyle/>
        <a:p>
          <a:endParaRPr lang="ru-RU"/>
        </a:p>
      </dgm:t>
    </dgm:pt>
    <dgm:pt modelId="{399C0AD6-4D77-B443-8C8B-B12E868542F9}" type="sibTrans" cxnId="{137A9540-3215-2649-96A6-CF37EE1FC00C}">
      <dgm:prSet/>
      <dgm:spPr/>
      <dgm:t>
        <a:bodyPr/>
        <a:lstStyle/>
        <a:p>
          <a:endParaRPr lang="ru-RU"/>
        </a:p>
      </dgm:t>
    </dgm:pt>
    <dgm:pt modelId="{48F6969C-59D5-FB46-90CE-C0DDFC657F79}">
      <dgm:prSet phldrT="[Текст]"/>
      <dgm:spPr/>
      <dgm:t>
        <a:bodyPr/>
        <a:lstStyle/>
        <a:p>
          <a:r>
            <a:rPr lang="ru-RU" b="1" strike="noStrike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Данные</a:t>
          </a:r>
          <a:endParaRPr lang="ru-RU" b="1" strike="noStrike" dirty="0"/>
        </a:p>
      </dgm:t>
    </dgm:pt>
    <dgm:pt modelId="{C1D582CB-C78F-C845-90D9-C0660A2F6232}" type="parTrans" cxnId="{495399D4-12C6-2846-A5EB-00061E4132C2}">
      <dgm:prSet/>
      <dgm:spPr/>
      <dgm:t>
        <a:bodyPr/>
        <a:lstStyle/>
        <a:p>
          <a:endParaRPr lang="ru-RU"/>
        </a:p>
      </dgm:t>
    </dgm:pt>
    <dgm:pt modelId="{733045CC-AF4D-5A44-B557-18E132EFE35C}" type="sibTrans" cxnId="{495399D4-12C6-2846-A5EB-00061E4132C2}">
      <dgm:prSet/>
      <dgm:spPr/>
      <dgm:t>
        <a:bodyPr/>
        <a:lstStyle/>
        <a:p>
          <a:endParaRPr lang="ru-RU"/>
        </a:p>
      </dgm:t>
    </dgm:pt>
    <dgm:pt modelId="{4DCE5C31-229B-D741-8C9A-B2E73AD3103D}">
      <dgm:prSet phldrT="[Текст]"/>
      <dgm:spPr/>
      <dgm:t>
        <a:bodyPr/>
        <a:lstStyle/>
        <a:p>
          <a:r>
            <a:rPr lang="ru-RU" b="1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Знания</a:t>
          </a:r>
          <a:endParaRPr lang="ru-RU" b="1" dirty="0"/>
        </a:p>
      </dgm:t>
    </dgm:pt>
    <dgm:pt modelId="{96196D97-B883-6D4B-9E89-414C2584B6F2}" type="parTrans" cxnId="{8818E9BF-E7FA-0C43-8CAC-C3F3457113B0}">
      <dgm:prSet/>
      <dgm:spPr/>
      <dgm:t>
        <a:bodyPr/>
        <a:lstStyle/>
        <a:p>
          <a:endParaRPr lang="ru-RU"/>
        </a:p>
      </dgm:t>
    </dgm:pt>
    <dgm:pt modelId="{A3FBBD43-555E-3745-ADED-E6E4B1CF4E24}" type="sibTrans" cxnId="{8818E9BF-E7FA-0C43-8CAC-C3F3457113B0}">
      <dgm:prSet/>
      <dgm:spPr/>
      <dgm:t>
        <a:bodyPr/>
        <a:lstStyle/>
        <a:p>
          <a:endParaRPr lang="ru-RU"/>
        </a:p>
      </dgm:t>
    </dgm:pt>
    <dgm:pt modelId="{5D90CF50-F6BF-7A4B-A60C-BA5585B894FB}" type="pres">
      <dgm:prSet presAssocID="{4697A536-88CA-2046-A0E5-9FFEA561D651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2F0E0F56-14BD-CF4E-9BA7-EE84596D9465}" type="pres">
      <dgm:prSet presAssocID="{1AB9B9A1-1388-8546-AC06-D4D858D7806A}" presName="Accent1" presStyleCnt="0"/>
      <dgm:spPr/>
    </dgm:pt>
    <dgm:pt modelId="{4801046E-0767-6947-8E5C-31E284D2873D}" type="pres">
      <dgm:prSet presAssocID="{1AB9B9A1-1388-8546-AC06-D4D858D7806A}" presName="Accent" presStyleLbl="node1" presStyleIdx="0" presStyleCnt="3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</dgm:spPr>
      <dgm:t>
        <a:bodyPr/>
        <a:lstStyle/>
        <a:p>
          <a:endParaRPr lang="ru-RU"/>
        </a:p>
      </dgm:t>
    </dgm:pt>
    <dgm:pt modelId="{E1F5882A-83A3-5C4C-A3E9-21DAA11724FB}" type="pres">
      <dgm:prSet presAssocID="{1AB9B9A1-1388-8546-AC06-D4D858D7806A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002E244-5DFE-D94F-8809-CE445E8B37C1}" type="pres">
      <dgm:prSet presAssocID="{48F6969C-59D5-FB46-90CE-C0DDFC657F79}" presName="Accent2" presStyleCnt="0"/>
      <dgm:spPr/>
    </dgm:pt>
    <dgm:pt modelId="{2D3C14A4-79ED-A142-B1B7-A25E6563ECEC}" type="pres">
      <dgm:prSet presAssocID="{48F6969C-59D5-FB46-90CE-C0DDFC657F79}" presName="Accent" presStyleLbl="node1" presStyleIdx="1" presStyleCnt="3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</dgm:spPr>
      <dgm:t>
        <a:bodyPr/>
        <a:lstStyle/>
        <a:p>
          <a:endParaRPr lang="ru-RU"/>
        </a:p>
      </dgm:t>
    </dgm:pt>
    <dgm:pt modelId="{2BEB6922-A3B3-5146-9EA1-A86643C5B077}" type="pres">
      <dgm:prSet presAssocID="{48F6969C-59D5-FB46-90CE-C0DDFC657F79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B2F49B5-909A-5449-9100-714A0C74B576}" type="pres">
      <dgm:prSet presAssocID="{4DCE5C31-229B-D741-8C9A-B2E73AD3103D}" presName="Accent3" presStyleCnt="0"/>
      <dgm:spPr/>
    </dgm:pt>
    <dgm:pt modelId="{700930AF-07B3-D146-BAD5-861F56963082}" type="pres">
      <dgm:prSet presAssocID="{4DCE5C31-229B-D741-8C9A-B2E73AD3103D}" presName="Accent" presStyleLbl="node1" presStyleIdx="2" presStyleCnt="3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</dgm:spPr>
      <dgm:t>
        <a:bodyPr/>
        <a:lstStyle/>
        <a:p>
          <a:endParaRPr lang="ru-RU"/>
        </a:p>
      </dgm:t>
    </dgm:pt>
    <dgm:pt modelId="{417A16C9-8224-C642-A00F-D5F4072AB66D}" type="pres">
      <dgm:prSet presAssocID="{4DCE5C31-229B-D741-8C9A-B2E73AD3103D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76AE37A0-1DB5-5A4A-92A3-07093B5CE072}" type="presOf" srcId="{48F6969C-59D5-FB46-90CE-C0DDFC657F79}" destId="{2BEB6922-A3B3-5146-9EA1-A86643C5B077}" srcOrd="0" destOrd="0" presId="urn:microsoft.com/office/officeart/2009/layout/CircleArrowProcess"/>
    <dgm:cxn modelId="{C3BF5B1F-B6BF-C348-8D51-12B19F214136}" type="presOf" srcId="{1AB9B9A1-1388-8546-AC06-D4D858D7806A}" destId="{E1F5882A-83A3-5C4C-A3E9-21DAA11724FB}" srcOrd="0" destOrd="0" presId="urn:microsoft.com/office/officeart/2009/layout/CircleArrowProcess"/>
    <dgm:cxn modelId="{D2FC6A33-0494-DA42-9BEB-38ADD9D422DA}" type="presOf" srcId="{4697A536-88CA-2046-A0E5-9FFEA561D651}" destId="{5D90CF50-F6BF-7A4B-A60C-BA5585B894FB}" srcOrd="0" destOrd="0" presId="urn:microsoft.com/office/officeart/2009/layout/CircleArrowProcess"/>
    <dgm:cxn modelId="{137A9540-3215-2649-96A6-CF37EE1FC00C}" srcId="{4697A536-88CA-2046-A0E5-9FFEA561D651}" destId="{1AB9B9A1-1388-8546-AC06-D4D858D7806A}" srcOrd="0" destOrd="0" parTransId="{B4F1A7D3-0951-A840-B7C0-5669D99F4A63}" sibTransId="{399C0AD6-4D77-B443-8C8B-B12E868542F9}"/>
    <dgm:cxn modelId="{495399D4-12C6-2846-A5EB-00061E4132C2}" srcId="{4697A536-88CA-2046-A0E5-9FFEA561D651}" destId="{48F6969C-59D5-FB46-90CE-C0DDFC657F79}" srcOrd="1" destOrd="0" parTransId="{C1D582CB-C78F-C845-90D9-C0660A2F6232}" sibTransId="{733045CC-AF4D-5A44-B557-18E132EFE35C}"/>
    <dgm:cxn modelId="{8818E9BF-E7FA-0C43-8CAC-C3F3457113B0}" srcId="{4697A536-88CA-2046-A0E5-9FFEA561D651}" destId="{4DCE5C31-229B-D741-8C9A-B2E73AD3103D}" srcOrd="2" destOrd="0" parTransId="{96196D97-B883-6D4B-9E89-414C2584B6F2}" sibTransId="{A3FBBD43-555E-3745-ADED-E6E4B1CF4E24}"/>
    <dgm:cxn modelId="{93D52390-C6B6-E344-927C-372D9E76791F}" type="presOf" srcId="{4DCE5C31-229B-D741-8C9A-B2E73AD3103D}" destId="{417A16C9-8224-C642-A00F-D5F4072AB66D}" srcOrd="0" destOrd="0" presId="urn:microsoft.com/office/officeart/2009/layout/CircleArrowProcess"/>
    <dgm:cxn modelId="{24C5E489-80A4-AA4C-94A9-F0E7A4B560F2}" type="presParOf" srcId="{5D90CF50-F6BF-7A4B-A60C-BA5585B894FB}" destId="{2F0E0F56-14BD-CF4E-9BA7-EE84596D9465}" srcOrd="0" destOrd="0" presId="urn:microsoft.com/office/officeart/2009/layout/CircleArrowProcess"/>
    <dgm:cxn modelId="{E55542B8-6B8D-A742-9BD5-A95718EC7E68}" type="presParOf" srcId="{2F0E0F56-14BD-CF4E-9BA7-EE84596D9465}" destId="{4801046E-0767-6947-8E5C-31E284D2873D}" srcOrd="0" destOrd="0" presId="urn:microsoft.com/office/officeart/2009/layout/CircleArrowProcess"/>
    <dgm:cxn modelId="{920A4C41-5659-6D41-A3C3-CCB6CF5B892A}" type="presParOf" srcId="{5D90CF50-F6BF-7A4B-A60C-BA5585B894FB}" destId="{E1F5882A-83A3-5C4C-A3E9-21DAA11724FB}" srcOrd="1" destOrd="0" presId="urn:microsoft.com/office/officeart/2009/layout/CircleArrowProcess"/>
    <dgm:cxn modelId="{69BBA84E-9432-E847-A0BD-B91F7F74DD1E}" type="presParOf" srcId="{5D90CF50-F6BF-7A4B-A60C-BA5585B894FB}" destId="{E002E244-5DFE-D94F-8809-CE445E8B37C1}" srcOrd="2" destOrd="0" presId="urn:microsoft.com/office/officeart/2009/layout/CircleArrowProcess"/>
    <dgm:cxn modelId="{50CA0BA8-6EE3-9643-9B78-331EE5E3EFCC}" type="presParOf" srcId="{E002E244-5DFE-D94F-8809-CE445E8B37C1}" destId="{2D3C14A4-79ED-A142-B1B7-A25E6563ECEC}" srcOrd="0" destOrd="0" presId="urn:microsoft.com/office/officeart/2009/layout/CircleArrowProcess"/>
    <dgm:cxn modelId="{E4F90996-A144-0A4D-9A61-8BF146572B07}" type="presParOf" srcId="{5D90CF50-F6BF-7A4B-A60C-BA5585B894FB}" destId="{2BEB6922-A3B3-5146-9EA1-A86643C5B077}" srcOrd="3" destOrd="0" presId="urn:microsoft.com/office/officeart/2009/layout/CircleArrowProcess"/>
    <dgm:cxn modelId="{9CE0DF44-34CC-8647-818B-26D817F4B8F4}" type="presParOf" srcId="{5D90CF50-F6BF-7A4B-A60C-BA5585B894FB}" destId="{0B2F49B5-909A-5449-9100-714A0C74B576}" srcOrd="4" destOrd="0" presId="urn:microsoft.com/office/officeart/2009/layout/CircleArrowProcess"/>
    <dgm:cxn modelId="{0C81E271-C1A6-8847-817E-698FDE3AE186}" type="presParOf" srcId="{0B2F49B5-909A-5449-9100-714A0C74B576}" destId="{700930AF-07B3-D146-BAD5-861F56963082}" srcOrd="0" destOrd="0" presId="urn:microsoft.com/office/officeart/2009/layout/CircleArrowProcess"/>
    <dgm:cxn modelId="{6A619FBC-ED2C-074C-BF9C-7F2E00744DA7}" type="presParOf" srcId="{5D90CF50-F6BF-7A4B-A60C-BA5585B894FB}" destId="{417A16C9-8224-C642-A00F-D5F4072AB66D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01046E-0767-6947-8E5C-31E284D2873D}">
      <dsp:nvSpPr>
        <dsp:cNvPr id="0" name=""/>
        <dsp:cNvSpPr/>
      </dsp:nvSpPr>
      <dsp:spPr>
        <a:xfrm>
          <a:off x="1207988" y="537708"/>
          <a:ext cx="2090522" cy="2090840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F5882A-83A3-5C4C-A3E9-21DAA11724FB}">
      <dsp:nvSpPr>
        <dsp:cNvPr id="0" name=""/>
        <dsp:cNvSpPr/>
      </dsp:nvSpPr>
      <dsp:spPr>
        <a:xfrm>
          <a:off x="1670062" y="1292565"/>
          <a:ext cx="1161663" cy="580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b="1" kern="12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Инфо</a:t>
          </a:r>
          <a:endParaRPr lang="ru-RU" sz="2100" b="1" kern="1200" dirty="0"/>
        </a:p>
      </dsp:txBody>
      <dsp:txXfrm>
        <a:off x="1670062" y="1292565"/>
        <a:ext cx="1161663" cy="580692"/>
      </dsp:txXfrm>
    </dsp:sp>
    <dsp:sp modelId="{2D3C14A4-79ED-A142-B1B7-A25E6563ECEC}">
      <dsp:nvSpPr>
        <dsp:cNvPr id="0" name=""/>
        <dsp:cNvSpPr/>
      </dsp:nvSpPr>
      <dsp:spPr>
        <a:xfrm>
          <a:off x="627353" y="1739051"/>
          <a:ext cx="2090522" cy="2090840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EB6922-A3B3-5146-9EA1-A86643C5B077}">
      <dsp:nvSpPr>
        <dsp:cNvPr id="0" name=""/>
        <dsp:cNvSpPr/>
      </dsp:nvSpPr>
      <dsp:spPr>
        <a:xfrm>
          <a:off x="1091782" y="2500857"/>
          <a:ext cx="1161663" cy="580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b="1" strike="noStrike" kern="12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Данные</a:t>
          </a:r>
          <a:endParaRPr lang="ru-RU" sz="2100" b="1" strike="noStrike" kern="1200" dirty="0"/>
        </a:p>
      </dsp:txBody>
      <dsp:txXfrm>
        <a:off x="1091782" y="2500857"/>
        <a:ext cx="1161663" cy="580692"/>
      </dsp:txXfrm>
    </dsp:sp>
    <dsp:sp modelId="{700930AF-07B3-D146-BAD5-861F56963082}">
      <dsp:nvSpPr>
        <dsp:cNvPr id="0" name=""/>
        <dsp:cNvSpPr/>
      </dsp:nvSpPr>
      <dsp:spPr>
        <a:xfrm>
          <a:off x="1356778" y="3084156"/>
          <a:ext cx="1796082" cy="179680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8100000" scaled="1"/>
          <a:tileRect/>
        </a:gradFill>
        <a:ln>
          <a:solidFill>
            <a:schemeClr val="accent5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7A16C9-8224-C642-A00F-D5F4072AB66D}">
      <dsp:nvSpPr>
        <dsp:cNvPr id="0" name=""/>
        <dsp:cNvSpPr/>
      </dsp:nvSpPr>
      <dsp:spPr>
        <a:xfrm>
          <a:off x="1672810" y="3710887"/>
          <a:ext cx="1161663" cy="5806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100" b="1" kern="12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rPr>
            <a:t>Знания</a:t>
          </a:r>
          <a:endParaRPr lang="ru-RU" sz="2100" b="1" kern="1200" dirty="0"/>
        </a:p>
      </dsp:txBody>
      <dsp:txXfrm>
        <a:off x="1672810" y="3710887"/>
        <a:ext cx="1161663" cy="5806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8FE65-803D-EC40-B328-EEDA77CC8085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1E22B-78ED-8C48-9A81-64769258AD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790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1E22B-78ED-8C48-9A81-64769258AD0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379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81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277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510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1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62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84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995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354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902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7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33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56524-1C91-4FC0-B52B-D69D07B5D441}" type="datetimeFigureOut">
              <a:rPr lang="ru-RU" smtClean="0"/>
              <a:t>19.12.2024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D2B9D-3E5A-4208-B841-6DCB29E9E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377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8000" t="7000" r="1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2510" y="1620746"/>
            <a:ext cx="52449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Выпускная квалификационная работа </a:t>
            </a:r>
            <a:r>
              <a:rPr lang="ru-RU" sz="2400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400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2400" b="1" dirty="0" smtClean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Информационная система оценки уровня релевантности индикатора компрометации в финансовой сфере</a:t>
            </a:r>
            <a:endParaRPr lang="ru-RU" sz="2400" b="1" dirty="0">
              <a:solidFill>
                <a:schemeClr val="accent5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6979" y="5143500"/>
            <a:ext cx="4639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Выполнил Клепиков Степан, УИБ-412</a:t>
            </a: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Доцент кафедры </a:t>
            </a:r>
            <a:r>
              <a:rPr lang="ru-RU" dirty="0" err="1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ВССиИБ</a:t>
            </a:r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mr-IN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–</a:t>
            </a:r>
            <a:r>
              <a:rPr lang="ru-RU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Д.Н. Данилюк</a:t>
            </a:r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46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603829"/>
            <a:ext cx="10515600" cy="1325563"/>
          </a:xfrm>
        </p:spPr>
        <p:txBody>
          <a:bodyPr/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Спасибо за внимание!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10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164" y="1703388"/>
            <a:ext cx="8340867" cy="455552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377825"/>
            <a:ext cx="6836833" cy="1325563"/>
          </a:xfrm>
        </p:spPr>
        <p:txBody>
          <a:bodyPr>
            <a:no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Актуальность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1793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Цели </a:t>
            </a:r>
            <a:r>
              <a:rPr lang="ru-RU" sz="2800" b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</a:t>
            </a:r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0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Цель </a:t>
            </a:r>
            <a:r>
              <a:rPr lang="ru-RU" sz="2000" b="1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работы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- анализ факторов, влияющих на релевантность индикатора компрометации и разработка системы оценки входящего индикатора компрометации. 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marL="0" indent="0" algn="just">
              <a:buNone/>
            </a:pP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marL="0" indent="0" algn="just">
              <a:buNone/>
            </a:pPr>
            <a:r>
              <a:rPr lang="ru-RU" sz="2000" b="1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Задачи работы:</a:t>
            </a:r>
          </a:p>
          <a:p>
            <a:pPr algn="just">
              <a:lnSpc>
                <a:spcPct val="100000"/>
              </a:lnSpc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Анализ источников и видов индикаторов компрометации, юридических и правовых аспектов и стандартов при обмене индикаторами компрометации;</a:t>
            </a:r>
          </a:p>
          <a:p>
            <a:pPr algn="just">
              <a:lnSpc>
                <a:spcPct val="100000"/>
              </a:lnSpc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Разработка критериев для оценки релевантности индикаторов компрометации в финансовой сфере;</a:t>
            </a:r>
          </a:p>
          <a:p>
            <a:pPr algn="just">
              <a:lnSpc>
                <a:spcPct val="100000"/>
              </a:lnSpc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Разработка информационной системы оценки релевантности индикатора компрометации в финансовой сфере.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75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Роль индикаторов компрометации в информационной безопасности 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4915" y="1910891"/>
            <a:ext cx="5184228" cy="1461885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192.248.165.254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F</a:t>
            </a:r>
            <a:r>
              <a:rPr lang="fi-FI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6d5246abdd434a24a6739869eaac132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93.92.113.33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32298" y="4019107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4</a:t>
            </a:r>
            <a:endParaRPr lang="ru-RU" dirty="0"/>
          </a:p>
        </p:txBody>
      </p:sp>
      <p:graphicFrame>
        <p:nvGraphicFramePr>
          <p:cNvPr id="10" name="Схема 9"/>
          <p:cNvGraphicFramePr/>
          <p:nvPr>
            <p:extLst>
              <p:ext uri="{D42A27DB-BD31-4B8C-83A1-F6EECF244321}">
                <p14:modId xmlns:p14="http://schemas.microsoft.com/office/powerpoint/2010/main" val="680482760"/>
              </p:ext>
            </p:extLst>
          </p:nvPr>
        </p:nvGraphicFramePr>
        <p:xfrm>
          <a:off x="7157545" y="840244"/>
          <a:ext cx="392586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Объект 2"/>
          <p:cNvSpPr txBox="1">
            <a:spLocks/>
          </p:cNvSpPr>
          <p:nvPr/>
        </p:nvSpPr>
        <p:spPr>
          <a:xfrm>
            <a:off x="824915" y="3262173"/>
            <a:ext cx="5184228" cy="1461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адрес относится к </a:t>
            </a: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TOR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Md5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имеет отрицательную репутацию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адрес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легитимный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824915" y="4665438"/>
            <a:ext cx="5733790" cy="1086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использовался в </a:t>
            </a:r>
            <a:r>
              <a:rPr lang="ru-RU" sz="2000" dirty="0" err="1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кибератаке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 \/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Файл относится к группировке</a:t>
            </a: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sz="2000" dirty="0" err="1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TinyScouts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принадлежит банку МКБ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255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489816"/>
            <a:ext cx="6738257" cy="90949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Типы индикаторов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2298" y="4019107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5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4174"/>
            <a:ext cx="9755119" cy="492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6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Принципы работы с индикаторами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2298" y="4019107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6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78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756" y="1709681"/>
            <a:ext cx="5522493" cy="44031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Кто использует индикаторы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549" y="1709681"/>
            <a:ext cx="6523948" cy="2108802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Возвращаясь к истокам </a:t>
            </a:r>
            <a:r>
              <a:rPr lang="ru-RU" sz="2000" dirty="0" err="1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киберразведки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:</a:t>
            </a: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На стратегическом уровне </a:t>
            </a:r>
            <a:r>
              <a:rPr lang="mr-IN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–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высшее руководство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endParaRPr lang="ru-RU" sz="2000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На оперативном </a:t>
            </a:r>
            <a:r>
              <a:rPr lang="mr-IN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–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главные специалисты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defRPr/>
            </a:pP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На тактическом - аналитики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2298" y="4019107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783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8257" cy="1325563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Инструменты интеграции</a:t>
            </a:r>
            <a:endParaRPr lang="ru-RU" sz="2800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2298" y="4019107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ru-RU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682249" y="62589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7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98" y="1548799"/>
            <a:ext cx="9322676" cy="398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0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Заключение</a:t>
            </a:r>
            <a:endParaRPr lang="ru-RU" b="1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4538" y="1825625"/>
            <a:ext cx="10777928" cy="4351338"/>
          </a:xfrm>
        </p:spPr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ru-RU" sz="20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Цель </a:t>
            </a:r>
            <a:r>
              <a:rPr lang="ru-RU" sz="20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достигнута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–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проведен анализ факторов, влияющих на релевантность индикатора, спроектирована,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отлажена и запущена программа для оценки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входящих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индикаторов компрометации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ru-RU" sz="2000" b="1" dirty="0" smtClean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b="1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Выполнены задачи работы:</a:t>
            </a:r>
          </a:p>
          <a:p>
            <a:pPr algn="just"/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Определены основные источники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виды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индикаторов компрометации,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юридические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правовые аспекты </a:t>
            </a:r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и </a:t>
            </a:r>
            <a:r>
              <a:rPr lang="ru-RU" sz="2000" dirty="0" smtClean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стандарты при их обмене</a:t>
            </a:r>
            <a:endParaRPr lang="ru-RU" sz="2000" dirty="0">
              <a:solidFill>
                <a:schemeClr val="accent5">
                  <a:lumMod val="7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pPr algn="just"/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Разработка критериев для оценки релевантности индикаторов компрометации в финансовой сфере</a:t>
            </a:r>
          </a:p>
          <a:p>
            <a:pPr algn="just"/>
            <a:r>
              <a:rPr lang="ru-RU" sz="2000" dirty="0">
                <a:solidFill>
                  <a:schemeClr val="accent5">
                    <a:lumMod val="75000"/>
                  </a:schemeClr>
                </a:solidFill>
                <a:latin typeface="Tahoma" charset="0"/>
                <a:ea typeface="Tahoma" charset="0"/>
                <a:cs typeface="Tahoma" charset="0"/>
              </a:rPr>
              <a:t>Разработка информационной системы оценки релевантности индикатора компрометации в финансовой сфере</a:t>
            </a:r>
          </a:p>
        </p:txBody>
      </p:sp>
    </p:spTree>
    <p:extLst>
      <p:ext uri="{BB962C8B-B14F-4D97-AF65-F5344CB8AC3E}">
        <p14:creationId xmlns:p14="http://schemas.microsoft.com/office/powerpoint/2010/main" val="45673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17642</TotalTime>
  <Words>228</Words>
  <Application>Microsoft Macintosh PowerPoint</Application>
  <PresentationFormat>Широкоэкранный</PresentationFormat>
  <Paragraphs>52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Tahoma</vt:lpstr>
      <vt:lpstr>Arial</vt:lpstr>
      <vt:lpstr>Тема Office</vt:lpstr>
      <vt:lpstr>Презентация PowerPoint</vt:lpstr>
      <vt:lpstr>Актуальность</vt:lpstr>
      <vt:lpstr>Цели и задачи</vt:lpstr>
      <vt:lpstr>Роль индикаторов компрометации в информационной безопасности </vt:lpstr>
      <vt:lpstr>Типы индикаторов</vt:lpstr>
      <vt:lpstr>Принципы работы с индикаторами</vt:lpstr>
      <vt:lpstr>Кто использует индикаторы</vt:lpstr>
      <vt:lpstr>Инструменты интеграции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Print</dc:creator>
  <cp:lastModifiedBy>пользователь Microsoft Office</cp:lastModifiedBy>
  <cp:revision>76</cp:revision>
  <cp:lastPrinted>2024-11-27T23:54:47Z</cp:lastPrinted>
  <dcterms:created xsi:type="dcterms:W3CDTF">2021-11-29T10:22:08Z</dcterms:created>
  <dcterms:modified xsi:type="dcterms:W3CDTF">2024-12-18T23:53:56Z</dcterms:modified>
</cp:coreProperties>
</file>

<file path=docProps/thumbnail.jpeg>
</file>